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8"/>
  </p:notesMasterIdLst>
  <p:sldIdLst>
    <p:sldId id="393" r:id="rId2"/>
    <p:sldId id="451" r:id="rId3"/>
    <p:sldId id="454" r:id="rId4"/>
    <p:sldId id="452" r:id="rId5"/>
    <p:sldId id="455" r:id="rId6"/>
    <p:sldId id="456" r:id="rId7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7" orient="horz" pos="1253" userDrawn="1">
          <p15:clr>
            <a:srgbClr val="A4A3A4"/>
          </p15:clr>
        </p15:guide>
        <p15:guide id="8" orient="horz" pos="2523" userDrawn="1">
          <p15:clr>
            <a:srgbClr val="A4A3A4"/>
          </p15:clr>
        </p15:guide>
        <p15:guide id="10" pos="1731" userDrawn="1">
          <p15:clr>
            <a:srgbClr val="A4A3A4"/>
          </p15:clr>
        </p15:guide>
        <p15:guide id="11" orient="horz" pos="70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3233"/>
    <a:srgbClr val="F9C623"/>
    <a:srgbClr val="D9D9D9"/>
    <a:srgbClr val="9FABA7"/>
    <a:srgbClr val="25565E"/>
    <a:srgbClr val="5B8594"/>
    <a:srgbClr val="B6C4BF"/>
    <a:srgbClr val="009F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Estilo Claro 3 - Ênfas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03447BB-5D67-496B-8E87-E561075AD55C}" styleName="Estilo Escuro 1 - Ênfas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329" autoAdjust="0"/>
    <p:restoredTop sz="94394" autoAdjust="0"/>
  </p:normalViewPr>
  <p:slideViewPr>
    <p:cSldViewPr snapToGrid="0" snapToObjects="1" showGuides="1">
      <p:cViewPr varScale="1">
        <p:scale>
          <a:sx n="116" d="100"/>
          <a:sy n="116" d="100"/>
        </p:scale>
        <p:origin x="948" y="90"/>
      </p:cViewPr>
      <p:guideLst>
        <p:guide orient="horz" pos="1253"/>
        <p:guide orient="horz" pos="2523"/>
        <p:guide pos="1731"/>
        <p:guide orient="horz" pos="7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888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D766F6-750F-E344-A631-638876B9CA3E}" type="datetimeFigureOut">
              <a:rPr lang="pt-BR" smtClean="0"/>
              <a:t>23/11/2017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DE2CD-D16E-074D-80BF-DD097E8F9E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7954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DE2CD-D16E-074D-80BF-DD097E8F9E2C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7159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apas inter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424498" y="1726819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spc="-150"/>
            </a:lvl1pPr>
          </a:lstStyle>
          <a:p>
            <a:r>
              <a:rPr lang="pt-BR" dirty="0" smtClean="0"/>
              <a:t>CLIQUE PARA EDITAR ESTILO DO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4498" y="4233291"/>
            <a:ext cx="8746934" cy="1655762"/>
          </a:xfrm>
        </p:spPr>
        <p:txBody>
          <a:bodyPr/>
          <a:lstStyle>
            <a:lvl1pPr marL="0" indent="0" algn="l">
              <a:buNone/>
              <a:defRPr sz="2400" b="0" i="0" spc="-150">
                <a:solidFill>
                  <a:schemeClr val="bg2">
                    <a:lumMod val="50000"/>
                  </a:schemeClr>
                </a:solidFill>
                <a:latin typeface="Gotham Medium" charset="0"/>
                <a:ea typeface="Gotham Medium" charset="0"/>
                <a:cs typeface="Gotham Medium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534277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27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AR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6073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 AMAR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com Único Canto Aparado 11"/>
          <p:cNvSpPr/>
          <p:nvPr userDrawn="1"/>
        </p:nvSpPr>
        <p:spPr>
          <a:xfrm rot="10800000">
            <a:off x="10213023" y="-398780"/>
            <a:ext cx="1463040" cy="1534160"/>
          </a:xfrm>
          <a:prstGeom prst="snip1Rect">
            <a:avLst/>
          </a:prstGeom>
          <a:solidFill>
            <a:srgbClr val="F9C6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"/>
          <p:cNvSpPr>
            <a:spLocks noGrp="1"/>
          </p:cNvSpPr>
          <p:nvPr>
            <p:ph type="title" hasCustomPrompt="1"/>
          </p:nvPr>
        </p:nvSpPr>
        <p:spPr>
          <a:xfrm>
            <a:off x="10213023" y="306706"/>
            <a:ext cx="1417161" cy="770254"/>
          </a:xfrm>
        </p:spPr>
        <p:txBody>
          <a:bodyPr>
            <a:normAutofit/>
          </a:bodyPr>
          <a:lstStyle>
            <a:lvl1pPr algn="r">
              <a:lnSpc>
                <a:spcPct val="100000"/>
              </a:lnSpc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pt-BR" dirty="0"/>
          </a:p>
        </p:txBody>
      </p:sp>
      <p:sp>
        <p:nvSpPr>
          <p:cNvPr id="4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436563" y="490061"/>
            <a:ext cx="5598477" cy="1351597"/>
          </a:xfrm>
        </p:spPr>
        <p:txBody>
          <a:bodyPr>
            <a:noAutofit/>
          </a:bodyPr>
          <a:lstStyle>
            <a:lvl1pPr marL="0" indent="0">
              <a:buNone/>
              <a:defRPr sz="2400" b="1" i="0">
                <a:latin typeface="Gotham" charset="0"/>
                <a:ea typeface="Gotham" charset="0"/>
                <a:cs typeface="Gotham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pt-BR" dirty="0" smtClean="0"/>
              <a:t>CLIQUE PARA EDITAR OS ESTILOS DE TEXTO MESTRES</a:t>
            </a:r>
          </a:p>
        </p:txBody>
      </p:sp>
      <p:sp>
        <p:nvSpPr>
          <p:cNvPr id="5" name="Espaço Reservado para Texto 10"/>
          <p:cNvSpPr>
            <a:spLocks noGrp="1"/>
          </p:cNvSpPr>
          <p:nvPr>
            <p:ph type="body" sz="quarter" idx="11"/>
          </p:nvPr>
        </p:nvSpPr>
        <p:spPr>
          <a:xfrm>
            <a:off x="515938" y="1463038"/>
            <a:ext cx="5580062" cy="104648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 smtClean="0"/>
              <a:t>Clique para editar os estilos de </a:t>
            </a:r>
            <a:r>
              <a:rPr lang="pt-BR" smtClean="0"/>
              <a:t>texto mestres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21364392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6652" userDrawn="1">
          <p15:clr>
            <a:srgbClr val="FBAE40"/>
          </p15:clr>
        </p15:guide>
        <p15:guide id="2" orient="horz" pos="232" userDrawn="1">
          <p15:clr>
            <a:srgbClr val="FBAE40"/>
          </p15:clr>
        </p15:guide>
        <p15:guide id="3" orient="horz" pos="709" userDrawn="1">
          <p15:clr>
            <a:srgbClr val="FBAE40"/>
          </p15:clr>
        </p15:guide>
        <p15:guide id="4" orient="horz" pos="91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 VERMELH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com Único Canto Aparado 2"/>
          <p:cNvSpPr/>
          <p:nvPr userDrawn="1"/>
        </p:nvSpPr>
        <p:spPr>
          <a:xfrm rot="10800000">
            <a:off x="10213023" y="-398780"/>
            <a:ext cx="1463040" cy="1534160"/>
          </a:xfrm>
          <a:prstGeom prst="snip1Rect">
            <a:avLst/>
          </a:prstGeom>
          <a:solidFill>
            <a:srgbClr val="DA32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1"/>
          <p:cNvSpPr>
            <a:spLocks noGrp="1"/>
          </p:cNvSpPr>
          <p:nvPr>
            <p:ph type="title" hasCustomPrompt="1"/>
          </p:nvPr>
        </p:nvSpPr>
        <p:spPr>
          <a:xfrm>
            <a:off x="10213023" y="316866"/>
            <a:ext cx="1417161" cy="760094"/>
          </a:xfrm>
        </p:spPr>
        <p:txBody>
          <a:bodyPr>
            <a:normAutofit/>
          </a:bodyPr>
          <a:lstStyle>
            <a:lvl1pPr algn="r">
              <a:lnSpc>
                <a:spcPct val="100000"/>
              </a:lnSpc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pt-BR" dirty="0"/>
          </a:p>
        </p:txBody>
      </p:sp>
      <p:sp>
        <p:nvSpPr>
          <p:cNvPr id="5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436563" y="490061"/>
            <a:ext cx="5598477" cy="1351597"/>
          </a:xfrm>
        </p:spPr>
        <p:txBody>
          <a:bodyPr>
            <a:noAutofit/>
          </a:bodyPr>
          <a:lstStyle>
            <a:lvl1pPr marL="0" indent="0">
              <a:buNone/>
              <a:defRPr sz="2400" b="1" i="0">
                <a:latin typeface="Gotham" charset="0"/>
                <a:ea typeface="Gotham" charset="0"/>
                <a:cs typeface="Gotham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pt-BR" dirty="0" smtClean="0"/>
              <a:t>CLIQUE PARA EDITAR OS ESTILOS DE TEXTO MESTRES</a:t>
            </a:r>
          </a:p>
        </p:txBody>
      </p:sp>
      <p:sp>
        <p:nvSpPr>
          <p:cNvPr id="6" name="Espaço Reservado para Texto 10"/>
          <p:cNvSpPr>
            <a:spLocks noGrp="1"/>
          </p:cNvSpPr>
          <p:nvPr>
            <p:ph type="body" sz="quarter" idx="11"/>
          </p:nvPr>
        </p:nvSpPr>
        <p:spPr>
          <a:xfrm>
            <a:off x="515938" y="1463038"/>
            <a:ext cx="5580062" cy="104648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 smtClean="0"/>
              <a:t>Clique para editar os estilos de </a:t>
            </a:r>
            <a:r>
              <a:rPr lang="pt-BR" smtClean="0"/>
              <a:t>texto mestres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72670091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32" userDrawn="1">
          <p15:clr>
            <a:srgbClr val="FBAE40"/>
          </p15:clr>
        </p15:guide>
        <p15:guide id="2" orient="horz" pos="709" userDrawn="1">
          <p15:clr>
            <a:srgbClr val="FBAE40"/>
          </p15:clr>
        </p15:guide>
        <p15:guide id="3" orient="horz" pos="91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 VE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com Único Canto Aparado 5"/>
          <p:cNvSpPr/>
          <p:nvPr userDrawn="1"/>
        </p:nvSpPr>
        <p:spPr>
          <a:xfrm rot="10800000">
            <a:off x="10213023" y="-398780"/>
            <a:ext cx="1463040" cy="1534160"/>
          </a:xfrm>
          <a:prstGeom prst="snip1Rect">
            <a:avLst/>
          </a:prstGeom>
          <a:solidFill>
            <a:srgbClr val="009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1"/>
          <p:cNvSpPr>
            <a:spLocks noGrp="1"/>
          </p:cNvSpPr>
          <p:nvPr>
            <p:ph type="title" hasCustomPrompt="1"/>
          </p:nvPr>
        </p:nvSpPr>
        <p:spPr>
          <a:xfrm>
            <a:off x="10213023" y="316866"/>
            <a:ext cx="1417161" cy="760094"/>
          </a:xfrm>
        </p:spPr>
        <p:txBody>
          <a:bodyPr>
            <a:normAutofit/>
          </a:bodyPr>
          <a:lstStyle>
            <a:lvl1pPr algn="r">
              <a:lnSpc>
                <a:spcPct val="100000"/>
              </a:lnSpc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pt-BR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436563" y="490061"/>
            <a:ext cx="5598477" cy="1351597"/>
          </a:xfrm>
        </p:spPr>
        <p:txBody>
          <a:bodyPr>
            <a:noAutofit/>
          </a:bodyPr>
          <a:lstStyle>
            <a:lvl1pPr marL="0" indent="0">
              <a:buNone/>
              <a:defRPr sz="2400" b="1" i="0">
                <a:latin typeface="Gotham" charset="0"/>
                <a:ea typeface="Gotham" charset="0"/>
                <a:cs typeface="Gotham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pt-BR" dirty="0" smtClean="0"/>
              <a:t>CLIQUE PARA EDITAR OS ESTILOS DE TEXTO MESTRES</a:t>
            </a:r>
          </a:p>
        </p:txBody>
      </p:sp>
      <p:sp>
        <p:nvSpPr>
          <p:cNvPr id="11" name="Espaço Reservado para Texto 10"/>
          <p:cNvSpPr>
            <a:spLocks noGrp="1"/>
          </p:cNvSpPr>
          <p:nvPr>
            <p:ph type="body" sz="quarter" idx="11"/>
          </p:nvPr>
        </p:nvSpPr>
        <p:spPr>
          <a:xfrm>
            <a:off x="515938" y="1463038"/>
            <a:ext cx="5580062" cy="104648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 smtClean="0"/>
              <a:t>Clique para editar os estilos de </a:t>
            </a:r>
            <a:r>
              <a:rPr lang="pt-BR" smtClean="0"/>
              <a:t>texto mestres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67155113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32" userDrawn="1">
          <p15:clr>
            <a:srgbClr val="FBAE40"/>
          </p15:clr>
        </p15:guide>
        <p15:guide id="3" orient="horz" pos="709" userDrawn="1">
          <p15:clr>
            <a:srgbClr val="FBAE40"/>
          </p15:clr>
        </p15:guide>
        <p15:guide id="4" orient="horz" pos="935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 CINZA CLA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com Único Canto Aparado 3"/>
          <p:cNvSpPr/>
          <p:nvPr userDrawn="1"/>
        </p:nvSpPr>
        <p:spPr>
          <a:xfrm rot="10800000">
            <a:off x="10213023" y="-398780"/>
            <a:ext cx="1463040" cy="1534160"/>
          </a:xfrm>
          <a:prstGeom prst="snip1Rect">
            <a:avLst/>
          </a:prstGeom>
          <a:solidFill>
            <a:srgbClr val="9FA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"/>
          <p:cNvSpPr>
            <a:spLocks noGrp="1"/>
          </p:cNvSpPr>
          <p:nvPr>
            <p:ph type="title" hasCustomPrompt="1"/>
          </p:nvPr>
        </p:nvSpPr>
        <p:spPr>
          <a:xfrm>
            <a:off x="10213023" y="316866"/>
            <a:ext cx="1417161" cy="760094"/>
          </a:xfrm>
        </p:spPr>
        <p:txBody>
          <a:bodyPr>
            <a:normAutofit/>
          </a:bodyPr>
          <a:lstStyle>
            <a:lvl1pPr algn="r">
              <a:lnSpc>
                <a:spcPct val="100000"/>
              </a:lnSpc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pt-BR" dirty="0"/>
          </a:p>
        </p:txBody>
      </p:sp>
      <p:sp>
        <p:nvSpPr>
          <p:cNvPr id="6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436563" y="490061"/>
            <a:ext cx="5598477" cy="1351597"/>
          </a:xfrm>
        </p:spPr>
        <p:txBody>
          <a:bodyPr>
            <a:noAutofit/>
          </a:bodyPr>
          <a:lstStyle>
            <a:lvl1pPr marL="0" indent="0">
              <a:buNone/>
              <a:defRPr sz="2400" b="1" i="0">
                <a:latin typeface="Gotham" charset="0"/>
                <a:ea typeface="Gotham" charset="0"/>
                <a:cs typeface="Gotham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pt-BR" dirty="0" smtClean="0"/>
              <a:t>CLIQUE PARA EDITAR OS ESTILOS DE TEXTO MESTRES</a:t>
            </a:r>
          </a:p>
        </p:txBody>
      </p:sp>
      <p:sp>
        <p:nvSpPr>
          <p:cNvPr id="7" name="Espaço Reservado para Texto 10"/>
          <p:cNvSpPr>
            <a:spLocks noGrp="1"/>
          </p:cNvSpPr>
          <p:nvPr>
            <p:ph type="body" sz="quarter" idx="11"/>
          </p:nvPr>
        </p:nvSpPr>
        <p:spPr>
          <a:xfrm>
            <a:off x="515938" y="1463038"/>
            <a:ext cx="5580062" cy="104648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 smtClean="0"/>
              <a:t>Clique para editar os estilos de </a:t>
            </a:r>
            <a:r>
              <a:rPr lang="pt-BR" smtClean="0"/>
              <a:t>texto mestres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92897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 CINZA E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com Único Canto Aparado 2"/>
          <p:cNvSpPr/>
          <p:nvPr userDrawn="1"/>
        </p:nvSpPr>
        <p:spPr>
          <a:xfrm rot="10800000">
            <a:off x="10213023" y="-398780"/>
            <a:ext cx="1463040" cy="1534160"/>
          </a:xfrm>
          <a:prstGeom prst="snip1Rect">
            <a:avLst/>
          </a:prstGeom>
          <a:solidFill>
            <a:srgbClr val="5B8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1"/>
          <p:cNvSpPr>
            <a:spLocks noGrp="1"/>
          </p:cNvSpPr>
          <p:nvPr>
            <p:ph type="title" hasCustomPrompt="1"/>
          </p:nvPr>
        </p:nvSpPr>
        <p:spPr>
          <a:xfrm>
            <a:off x="10213023" y="316866"/>
            <a:ext cx="1417161" cy="760094"/>
          </a:xfrm>
        </p:spPr>
        <p:txBody>
          <a:bodyPr>
            <a:normAutofit/>
          </a:bodyPr>
          <a:lstStyle>
            <a:lvl1pPr algn="r">
              <a:lnSpc>
                <a:spcPct val="100000"/>
              </a:lnSpc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pt-BR" dirty="0"/>
          </a:p>
        </p:txBody>
      </p:sp>
      <p:sp>
        <p:nvSpPr>
          <p:cNvPr id="5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436563" y="490061"/>
            <a:ext cx="5598477" cy="1351597"/>
          </a:xfrm>
        </p:spPr>
        <p:txBody>
          <a:bodyPr>
            <a:noAutofit/>
          </a:bodyPr>
          <a:lstStyle>
            <a:lvl1pPr marL="0" indent="0">
              <a:buNone/>
              <a:defRPr sz="2400" b="1" i="0">
                <a:latin typeface="Gotham" charset="0"/>
                <a:ea typeface="Gotham" charset="0"/>
                <a:cs typeface="Gotham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pt-BR" dirty="0" smtClean="0"/>
              <a:t>CLIQUE PARA EDITAR OS ESTILOS DE TEXTO MESTRES</a:t>
            </a:r>
          </a:p>
        </p:txBody>
      </p:sp>
      <p:sp>
        <p:nvSpPr>
          <p:cNvPr id="6" name="Espaço Reservado para Texto 10"/>
          <p:cNvSpPr>
            <a:spLocks noGrp="1"/>
          </p:cNvSpPr>
          <p:nvPr>
            <p:ph type="body" sz="quarter" idx="11"/>
          </p:nvPr>
        </p:nvSpPr>
        <p:spPr>
          <a:xfrm>
            <a:off x="515938" y="1463038"/>
            <a:ext cx="5580062" cy="104648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 smtClean="0"/>
              <a:t>Clique para editar os estilos de </a:t>
            </a:r>
            <a:r>
              <a:rPr lang="pt-BR" smtClean="0"/>
              <a:t>texto mestres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613266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  <p15:guide id="2" orient="horz" pos="935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A0F7BA-9439-414B-A753-C801B12D4005}" type="datetimeFigureOut">
              <a:rPr lang="pt-BR" smtClean="0"/>
              <a:t>23/11/2017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E477CC-2016-474E-B760-DD941F8CF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8451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A0F7BA-9439-414B-A753-C801B12D4005}" type="datetimeFigureOut">
              <a:rPr lang="pt-BR" smtClean="0"/>
              <a:t>23/11/2017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E477CC-2016-474E-B760-DD941F8CF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2199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A0F7BA-9439-414B-A753-C801B12D4005}" type="datetimeFigureOut">
              <a:rPr lang="pt-BR" smtClean="0"/>
              <a:t>23/11/2017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E477CC-2016-474E-B760-DD941F8CF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916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A0F7BA-9439-414B-A753-C801B12D4005}" type="datetimeFigureOut">
              <a:rPr lang="pt-BR" smtClean="0"/>
              <a:t>23/11/2017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E477CC-2016-474E-B760-DD941F8CF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5434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A0F7BA-9439-414B-A753-C801B12D4005}" type="datetimeFigureOut">
              <a:rPr lang="pt-BR" smtClean="0"/>
              <a:t>23/11/2017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E477CC-2016-474E-B760-DD941F8CF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9134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A0F7BA-9439-414B-A753-C801B12D4005}" type="datetimeFigureOut">
              <a:rPr lang="pt-BR" smtClean="0"/>
              <a:t>23/11/2017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E477CC-2016-474E-B760-DD941F8CF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741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A0F7BA-9439-414B-A753-C801B12D4005}" type="datetimeFigureOut">
              <a:rPr lang="pt-BR" smtClean="0"/>
              <a:t>23/11/2017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E477CC-2016-474E-B760-DD941F8CF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78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A0F7BA-9439-414B-A753-C801B12D4005}" type="datetimeFigureOut">
              <a:rPr lang="pt-BR" smtClean="0"/>
              <a:t>23/11/2017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E477CC-2016-474E-B760-DD941F8CF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905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52304" cy="6889709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15937" y="5842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15937" y="197609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596563" y="5718175"/>
            <a:ext cx="1079500" cy="698500"/>
          </a:xfrm>
          <a:prstGeom prst="rect">
            <a:avLst/>
          </a:prstGeom>
        </p:spPr>
      </p:pic>
      <p:sp>
        <p:nvSpPr>
          <p:cNvPr id="22" name="Retângulo 21"/>
          <p:cNvSpPr/>
          <p:nvPr userDrawn="1"/>
        </p:nvSpPr>
        <p:spPr>
          <a:xfrm>
            <a:off x="8148638" y="6632575"/>
            <a:ext cx="4103666" cy="257134"/>
          </a:xfrm>
          <a:prstGeom prst="rect">
            <a:avLst/>
          </a:prstGeom>
          <a:solidFill>
            <a:srgbClr val="009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 userDrawn="1"/>
        </p:nvSpPr>
        <p:spPr>
          <a:xfrm>
            <a:off x="4043362" y="6632575"/>
            <a:ext cx="4105276" cy="257134"/>
          </a:xfrm>
          <a:prstGeom prst="rect">
            <a:avLst/>
          </a:prstGeom>
          <a:solidFill>
            <a:srgbClr val="DA32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 userDrawn="1"/>
        </p:nvSpPr>
        <p:spPr>
          <a:xfrm>
            <a:off x="-1" y="6632575"/>
            <a:ext cx="4043363" cy="257134"/>
          </a:xfrm>
          <a:prstGeom prst="rect">
            <a:avLst/>
          </a:prstGeom>
          <a:solidFill>
            <a:srgbClr val="F9C6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aixaDeTexto 24"/>
          <p:cNvSpPr txBox="1"/>
          <p:nvPr userDrawn="1"/>
        </p:nvSpPr>
        <p:spPr>
          <a:xfrm>
            <a:off x="416559" y="6223095"/>
            <a:ext cx="68884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i="0" spc="300" dirty="0" smtClean="0">
                <a:solidFill>
                  <a:schemeClr val="bg2">
                    <a:lumMod val="50000"/>
                  </a:schemeClr>
                </a:solidFill>
                <a:latin typeface="Gotham" charset="0"/>
                <a:ea typeface="Gotham" charset="0"/>
                <a:cs typeface="Gotham" charset="0"/>
              </a:rPr>
              <a:t>UM NOVO </a:t>
            </a:r>
            <a:r>
              <a:rPr lang="pt-BR" sz="1100" b="1" i="0" spc="600" dirty="0" smtClean="0">
                <a:solidFill>
                  <a:schemeClr val="bg2">
                    <a:lumMod val="50000"/>
                  </a:schemeClr>
                </a:solidFill>
                <a:latin typeface="Gotham" charset="0"/>
                <a:ea typeface="Gotham" charset="0"/>
                <a:cs typeface="Gotham" charset="0"/>
              </a:rPr>
              <a:t>ESTADO</a:t>
            </a:r>
            <a:r>
              <a:rPr lang="pt-BR" sz="1100" b="1" i="0" spc="300" dirty="0" smtClean="0">
                <a:solidFill>
                  <a:schemeClr val="bg2">
                    <a:lumMod val="50000"/>
                  </a:schemeClr>
                </a:solidFill>
                <a:latin typeface="Gotham" charset="0"/>
                <a:ea typeface="Gotham" charset="0"/>
                <a:cs typeface="Gotham" charset="0"/>
              </a:rPr>
              <a:t>. UM NOVO </a:t>
            </a:r>
            <a:r>
              <a:rPr lang="pt-BR" sz="1100" b="1" i="0" spc="600" dirty="0" smtClean="0">
                <a:solidFill>
                  <a:schemeClr val="bg2">
                    <a:lumMod val="50000"/>
                  </a:schemeClr>
                </a:solidFill>
                <a:latin typeface="Gotham" charset="0"/>
                <a:ea typeface="Gotham" charset="0"/>
                <a:cs typeface="Gotham" charset="0"/>
              </a:rPr>
              <a:t>FUTURO</a:t>
            </a:r>
            <a:r>
              <a:rPr lang="pt-BR" sz="1100" b="1" i="0" spc="300" dirty="0" smtClean="0">
                <a:solidFill>
                  <a:schemeClr val="bg2">
                    <a:lumMod val="50000"/>
                  </a:schemeClr>
                </a:solidFill>
                <a:latin typeface="Gotham" charset="0"/>
                <a:ea typeface="Gotham" charset="0"/>
                <a:cs typeface="Gotham" charset="0"/>
              </a:rPr>
              <a:t>.</a:t>
            </a:r>
            <a:endParaRPr lang="pt-BR" sz="1100" b="1" i="0" spc="300" dirty="0">
              <a:solidFill>
                <a:schemeClr val="bg2">
                  <a:lumMod val="50000"/>
                </a:schemeClr>
              </a:solidFill>
              <a:latin typeface="Gotham" charset="0"/>
              <a:ea typeface="Gotham" charset="0"/>
              <a:cs typeface="Gotha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36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84" r:id="rId4"/>
    <p:sldLayoutId id="2147483685" r:id="rId5"/>
    <p:sldLayoutId id="2147483687" r:id="rId6"/>
    <p:sldLayoutId id="2147483686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Gotham" charset="0"/>
          <a:ea typeface="Gotham" charset="0"/>
          <a:cs typeface="Gotham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tx1"/>
          </a:solidFill>
          <a:latin typeface="Gotham Book" charset="0"/>
          <a:ea typeface="Gotham Book" charset="0"/>
          <a:cs typeface="Gotham Book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tx1"/>
          </a:solidFill>
          <a:latin typeface="Gotham Book" charset="0"/>
          <a:ea typeface="Gotham Book" charset="0"/>
          <a:cs typeface="Gotham Book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Gotham Book" charset="0"/>
          <a:ea typeface="Gotham Book" charset="0"/>
          <a:cs typeface="Gotham Book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Gotham Book" charset="0"/>
          <a:ea typeface="Gotham Book" charset="0"/>
          <a:cs typeface="Gotham Book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Gotham Book" charset="0"/>
          <a:ea typeface="Gotham Book" charset="0"/>
          <a:cs typeface="Gotham Book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25" userDrawn="1">
          <p15:clr>
            <a:srgbClr val="F26B43"/>
          </p15:clr>
        </p15:guide>
        <p15:guide id="2" pos="7355" userDrawn="1">
          <p15:clr>
            <a:srgbClr val="F26B43"/>
          </p15:clr>
        </p15:guide>
        <p15:guide id="3" orient="horz" pos="4042" userDrawn="1">
          <p15:clr>
            <a:srgbClr val="F26B43"/>
          </p15:clr>
        </p15:guide>
        <p15:guide id="4" orient="horz" pos="368" userDrawn="1">
          <p15:clr>
            <a:srgbClr val="F26B43"/>
          </p15:clr>
        </p15:guide>
        <p15:guide id="5" orient="horz" pos="4178" userDrawn="1">
          <p15:clr>
            <a:srgbClr val="F26B43"/>
          </p15:clr>
        </p15:guide>
        <p15:guide id="7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5874" y="2078738"/>
            <a:ext cx="10669687" cy="1402081"/>
          </a:xfrm>
        </p:spPr>
        <p:txBody>
          <a:bodyPr>
            <a:noAutofit/>
          </a:bodyPr>
          <a:lstStyle/>
          <a:p>
            <a:r>
              <a:rPr lang="pt-BR" dirty="0" smtClean="0"/>
              <a:t>REGIME DE RECUPERAÇÃO FISCAL</a:t>
            </a:r>
            <a:br>
              <a:rPr lang="pt-BR" dirty="0" smtClean="0"/>
            </a:br>
            <a:r>
              <a:rPr lang="pt-BR" dirty="0" smtClean="0"/>
              <a:t>ESTADO DO RIO GRANDE DO SUL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3821" y="3963500"/>
            <a:ext cx="8746934" cy="927989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pt-BR" sz="3600" dirty="0" smtClean="0"/>
              <a:t>Indeferimento Pedido Pré-Acordo</a:t>
            </a:r>
          </a:p>
          <a:p>
            <a:pPr algn="ctr"/>
            <a:r>
              <a:rPr lang="pt-BR" sz="3600" dirty="0" smtClean="0"/>
              <a:t>Requisitos Habilitação</a:t>
            </a:r>
            <a:endParaRPr lang="pt-BR" sz="3600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867218" y="5947212"/>
            <a:ext cx="8746934" cy="2899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0" i="0" kern="1200" spc="-150">
                <a:solidFill>
                  <a:schemeClr val="bg2">
                    <a:lumMod val="50000"/>
                  </a:schemeClr>
                </a:solidFill>
                <a:latin typeface="Gotham Medium" charset="0"/>
                <a:ea typeface="Gotham Medium" charset="0"/>
                <a:cs typeface="Gotham Medium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Gotham Book" charset="0"/>
                <a:ea typeface="Gotham Book" charset="0"/>
                <a:cs typeface="Gotham Book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/>
                </a:solidFill>
                <a:latin typeface="Gotham Book" charset="0"/>
                <a:ea typeface="Gotham Book" charset="0"/>
                <a:cs typeface="Gotham Book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0" i="0" kern="1200">
                <a:solidFill>
                  <a:schemeClr val="tx1"/>
                </a:solidFill>
                <a:latin typeface="Gotham Book" charset="0"/>
                <a:ea typeface="Gotham Book" charset="0"/>
                <a:cs typeface="Gotham Book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0" i="0" kern="1200">
                <a:solidFill>
                  <a:schemeClr val="tx1"/>
                </a:solidFill>
                <a:latin typeface="Gotham Book" charset="0"/>
                <a:ea typeface="Gotham Book" charset="0"/>
                <a:cs typeface="Gotham Book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dirty="0" smtClean="0">
                <a:solidFill>
                  <a:schemeClr val="tx1"/>
                </a:solidFill>
              </a:rPr>
              <a:t>Porto Alegre, 23 de novembro de 2017.</a:t>
            </a:r>
            <a:endParaRPr lang="pt-BR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89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0213023" y="306706"/>
            <a:ext cx="1463040" cy="770254"/>
          </a:xfrm>
        </p:spPr>
        <p:txBody>
          <a:bodyPr>
            <a:normAutofit/>
          </a:bodyPr>
          <a:lstStyle/>
          <a:p>
            <a:r>
              <a:rPr lang="pt-BR" dirty="0" smtClean="0"/>
              <a:t>Regime de Recuperação Fiscal</a:t>
            </a:r>
            <a:endParaRPr lang="pt-BR" dirty="0"/>
          </a:p>
        </p:txBody>
      </p:sp>
      <p:sp>
        <p:nvSpPr>
          <p:cNvPr id="6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290796" y="330057"/>
            <a:ext cx="9401844" cy="418479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0"/>
              </a:spcBef>
            </a:pPr>
            <a:r>
              <a:rPr lang="pt-BR" sz="3600" b="0" dirty="0" smtClean="0">
                <a:solidFill>
                  <a:srgbClr val="C00000"/>
                </a:solidFill>
              </a:rPr>
              <a:t>Requisitos de Habilitação*:</a:t>
            </a:r>
            <a:endParaRPr lang="pt-BR" sz="3600" b="0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28953" y="1389151"/>
            <a:ext cx="1031530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dirty="0" smtClean="0"/>
              <a:t>I – Receita Corrente Líquida anual menor que a dívida consolidada </a:t>
            </a:r>
          </a:p>
          <a:p>
            <a:pPr lvl="0"/>
            <a:r>
              <a:rPr lang="pt-BR" sz="2000" dirty="0" smtClean="0">
                <a:solidFill>
                  <a:schemeClr val="bg1">
                    <a:lumMod val="50000"/>
                  </a:schemeClr>
                </a:solidFill>
              </a:rPr>
              <a:t>RCL: R</a:t>
            </a:r>
            <a:r>
              <a:rPr lang="pt-BR" sz="2000" dirty="0">
                <a:solidFill>
                  <a:schemeClr val="bg1">
                    <a:lumMod val="50000"/>
                  </a:schemeClr>
                </a:solidFill>
              </a:rPr>
              <a:t>$ </a:t>
            </a:r>
            <a:r>
              <a:rPr lang="pt-BR" sz="2000" dirty="0" smtClean="0">
                <a:solidFill>
                  <a:schemeClr val="bg1">
                    <a:lumMod val="50000"/>
                  </a:schemeClr>
                </a:solidFill>
              </a:rPr>
              <a:t>34.655 milhões </a:t>
            </a:r>
            <a:r>
              <a:rPr lang="pt-BR" sz="2000" dirty="0">
                <a:solidFill>
                  <a:schemeClr val="bg1">
                    <a:lumMod val="50000"/>
                  </a:schemeClr>
                </a:solidFill>
              </a:rPr>
              <a:t>e </a:t>
            </a:r>
            <a:r>
              <a:rPr lang="pt-BR" sz="2000" dirty="0" smtClean="0">
                <a:solidFill>
                  <a:schemeClr val="bg1">
                    <a:lumMod val="50000"/>
                  </a:schemeClr>
                </a:solidFill>
              </a:rPr>
              <a:t>Dívida </a:t>
            </a:r>
            <a:r>
              <a:rPr lang="pt-BR" sz="2000" dirty="0">
                <a:solidFill>
                  <a:schemeClr val="bg1">
                    <a:lumMod val="50000"/>
                  </a:schemeClr>
                </a:solidFill>
              </a:rPr>
              <a:t>Consolidada </a:t>
            </a:r>
            <a:r>
              <a:rPr lang="pt-BR" sz="2000" dirty="0" smtClean="0">
                <a:solidFill>
                  <a:schemeClr val="bg1">
                    <a:lumMod val="50000"/>
                  </a:schemeClr>
                </a:solidFill>
              </a:rPr>
              <a:t>Líquida: R</a:t>
            </a:r>
            <a:r>
              <a:rPr lang="pt-BR" sz="2000" dirty="0">
                <a:solidFill>
                  <a:schemeClr val="bg1">
                    <a:lumMod val="50000"/>
                  </a:schemeClr>
                </a:solidFill>
              </a:rPr>
              <a:t>$ </a:t>
            </a:r>
            <a:r>
              <a:rPr lang="pt-BR" sz="2000" dirty="0" smtClean="0">
                <a:solidFill>
                  <a:schemeClr val="bg1">
                    <a:lumMod val="50000"/>
                  </a:schemeClr>
                </a:solidFill>
              </a:rPr>
              <a:t>73.797 milhões (DCL/RCL: 213%)</a:t>
            </a:r>
          </a:p>
          <a:p>
            <a:pPr lvl="0"/>
            <a:endParaRPr lang="pt-BR" sz="2400" dirty="0"/>
          </a:p>
          <a:p>
            <a:pPr lvl="0"/>
            <a:r>
              <a:rPr lang="pt-BR" sz="2800" dirty="0" smtClean="0">
                <a:solidFill>
                  <a:srgbClr val="C00000"/>
                </a:solidFill>
              </a:rPr>
              <a:t>II –  </a:t>
            </a:r>
            <a:r>
              <a:rPr lang="pt-BR" sz="2800" dirty="0">
                <a:solidFill>
                  <a:srgbClr val="C00000"/>
                </a:solidFill>
              </a:rPr>
              <a:t>D</a:t>
            </a:r>
            <a:r>
              <a:rPr lang="pt-BR" sz="2800" dirty="0" smtClean="0">
                <a:solidFill>
                  <a:srgbClr val="C00000"/>
                </a:solidFill>
              </a:rPr>
              <a:t>espesas liquidadas com pessoal, juros e amortização da dívida de no mínimo 70% da Receita Corrente Líquida</a:t>
            </a:r>
          </a:p>
          <a:p>
            <a:pPr lvl="0"/>
            <a:endParaRPr lang="pt-BR" sz="2400" dirty="0"/>
          </a:p>
          <a:p>
            <a:pPr lvl="0"/>
            <a:r>
              <a:rPr lang="pt-BR" sz="2800" dirty="0" smtClean="0"/>
              <a:t>III – Valor total da obrigações maior que as disponibilidades de caixa</a:t>
            </a:r>
          </a:p>
          <a:p>
            <a:pPr lvl="0"/>
            <a:r>
              <a:rPr lang="pt-BR" sz="2000" dirty="0" smtClean="0">
                <a:solidFill>
                  <a:schemeClr val="bg1">
                    <a:lumMod val="50000"/>
                  </a:schemeClr>
                </a:solidFill>
              </a:rPr>
              <a:t>Disponibilidade </a:t>
            </a:r>
            <a:r>
              <a:rPr lang="pt-BR" sz="2000" dirty="0">
                <a:solidFill>
                  <a:schemeClr val="bg1">
                    <a:lumMod val="50000"/>
                  </a:schemeClr>
                </a:solidFill>
              </a:rPr>
              <a:t>de Caixa </a:t>
            </a:r>
            <a:r>
              <a:rPr lang="pt-BR" sz="2000" dirty="0" smtClean="0">
                <a:solidFill>
                  <a:schemeClr val="bg1">
                    <a:lumMod val="50000"/>
                  </a:schemeClr>
                </a:solidFill>
              </a:rPr>
              <a:t>Líquida: – </a:t>
            </a:r>
            <a:r>
              <a:rPr lang="pt-BR" sz="2000" dirty="0">
                <a:solidFill>
                  <a:schemeClr val="bg1">
                    <a:lumMod val="50000"/>
                  </a:schemeClr>
                </a:solidFill>
              </a:rPr>
              <a:t>R$ 15,99 </a:t>
            </a:r>
            <a:r>
              <a:rPr lang="pt-BR" sz="2000" dirty="0" smtClean="0">
                <a:solidFill>
                  <a:schemeClr val="bg1">
                    <a:lumMod val="50000"/>
                  </a:schemeClr>
                </a:solidFill>
              </a:rPr>
              <a:t>bilhões</a:t>
            </a:r>
          </a:p>
          <a:p>
            <a:pPr lvl="0"/>
            <a:endParaRPr lang="pt-BR" sz="2400" dirty="0" smtClean="0"/>
          </a:p>
          <a:p>
            <a:pPr lvl="0"/>
            <a:endParaRPr lang="pt-BR" sz="2400" dirty="0"/>
          </a:p>
          <a:p>
            <a:pPr lvl="0"/>
            <a:endParaRPr lang="pt-BR" sz="2400" dirty="0"/>
          </a:p>
          <a:p>
            <a:pPr lvl="0"/>
            <a:r>
              <a:rPr lang="pt-BR" sz="2000" dirty="0" smtClean="0"/>
              <a:t>* Condições aferidas no exercício financeiro anterior ao pedido de adesão ao RRF (2016).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4472" y="3373317"/>
            <a:ext cx="884217" cy="101257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023" y="1198531"/>
            <a:ext cx="698817" cy="89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87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0213023" y="306706"/>
            <a:ext cx="1463040" cy="770254"/>
          </a:xfrm>
        </p:spPr>
        <p:txBody>
          <a:bodyPr>
            <a:normAutofit/>
          </a:bodyPr>
          <a:lstStyle/>
          <a:p>
            <a:r>
              <a:rPr lang="pt-BR" dirty="0" smtClean="0"/>
              <a:t>Regime de Recuperação Fiscal</a:t>
            </a:r>
            <a:endParaRPr lang="pt-BR" dirty="0"/>
          </a:p>
        </p:txBody>
      </p:sp>
      <p:sp>
        <p:nvSpPr>
          <p:cNvPr id="6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290796" y="330057"/>
            <a:ext cx="9401844" cy="418479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0"/>
              </a:spcBef>
            </a:pPr>
            <a:r>
              <a:rPr lang="pt-BR" sz="3600" b="0" dirty="0" smtClean="0">
                <a:solidFill>
                  <a:srgbClr val="C00000"/>
                </a:solidFill>
              </a:rPr>
              <a:t>Requisito: Pessoal e Dívida</a:t>
            </a:r>
            <a:endParaRPr lang="pt-BR" sz="3600" b="0" dirty="0">
              <a:solidFill>
                <a:srgbClr val="C0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90796" y="1201218"/>
            <a:ext cx="10411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pt-BR" sz="4000" dirty="0" smtClean="0"/>
              <a:t>Despesa de Pessoal apurada conforme LRF</a:t>
            </a:r>
            <a:endParaRPr lang="pt-BR" sz="4000" b="0" i="0" u="none" strike="noStrike" kern="1200" dirty="0" smtClean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163300"/>
              </p:ext>
            </p:extLst>
          </p:nvPr>
        </p:nvGraphicFramePr>
        <p:xfrm>
          <a:off x="402706" y="2033362"/>
          <a:ext cx="8292407" cy="24079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254405">
                  <a:extLst>
                    <a:ext uri="{9D8B030D-6E8A-4147-A177-3AD203B41FA5}">
                      <a16:colId xmlns:a16="http://schemas.microsoft.com/office/drawing/2014/main" xmlns="" val="3425600710"/>
                    </a:ext>
                  </a:extLst>
                </a:gridCol>
                <a:gridCol w="3038002">
                  <a:extLst>
                    <a:ext uri="{9D8B030D-6E8A-4147-A177-3AD203B41FA5}">
                      <a16:colId xmlns:a16="http://schemas.microsoft.com/office/drawing/2014/main" xmlns="" val="2126827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2200" b="0" dirty="0" smtClean="0"/>
                        <a:t>Pessoal (</a:t>
                      </a:r>
                      <a:r>
                        <a:rPr lang="pt-BR" sz="2200" b="0" dirty="0" err="1" smtClean="0"/>
                        <a:t>cfe</a:t>
                      </a:r>
                      <a:r>
                        <a:rPr lang="pt-BR" sz="2200" b="0" dirty="0" smtClean="0"/>
                        <a:t> art. 18 da LRF)</a:t>
                      </a:r>
                      <a:endParaRPr lang="pt-BR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b="0" dirty="0" smtClean="0">
                          <a:solidFill>
                            <a:schemeClr val="tx1"/>
                          </a:solidFill>
                        </a:rPr>
                        <a:t>R$ 22.577.942.269</a:t>
                      </a:r>
                      <a:endParaRPr lang="pt-B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424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dirty="0" smtClean="0"/>
                        <a:t>Dívida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dirty="0" smtClean="0"/>
                        <a:t>R$ 1.744.010.288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06860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b="1" dirty="0" smtClean="0"/>
                        <a:t>Pessoal + Dívida</a:t>
                      </a:r>
                      <a:endParaRPr lang="pt-BR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b="1" dirty="0" smtClean="0"/>
                        <a:t>R$ 24.321.952.557</a:t>
                      </a:r>
                      <a:endParaRPr lang="pt-BR" sz="2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4725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b="1" dirty="0" smtClean="0"/>
                        <a:t>RCL</a:t>
                      </a:r>
                      <a:endParaRPr lang="pt-BR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b="1" dirty="0" smtClean="0"/>
                        <a:t>R$ 34.654.897.410</a:t>
                      </a:r>
                      <a:endParaRPr lang="pt-BR" sz="2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217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b="0" dirty="0" smtClean="0">
                          <a:solidFill>
                            <a:schemeClr val="tx1"/>
                          </a:solidFill>
                        </a:rPr>
                        <a:t>Comprometimento</a:t>
                      </a:r>
                      <a:endParaRPr lang="pt-BR" sz="2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4000" b="1" dirty="0" smtClean="0">
                          <a:solidFill>
                            <a:srgbClr val="C00000"/>
                          </a:solidFill>
                        </a:rPr>
                        <a:t>70,2%</a:t>
                      </a:r>
                      <a:endParaRPr lang="pt-BR" sz="4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23362520"/>
                  </a:ext>
                </a:extLst>
              </a:tr>
            </a:tbl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402706" y="4936913"/>
            <a:ext cx="9605818" cy="10772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Apuração Despesa de Pessoal conforme art. 18 da LRF, ou seja, estão </a:t>
            </a:r>
            <a:r>
              <a:rPr lang="pt-BR" sz="1600" dirty="0"/>
              <a:t>incluídos os gastos com pensões, assistência médica, auxílio-transporte, auxílio-creche, bolsa de estudos, auxílio-funeral, abono de permanência e IRRF servidores</a:t>
            </a:r>
            <a:r>
              <a:rPr lang="pt-BR" sz="1600" dirty="0" smtClean="0"/>
              <a:t>. </a:t>
            </a:r>
          </a:p>
          <a:p>
            <a:r>
              <a:rPr lang="pt-BR" sz="1600" dirty="0" smtClean="0"/>
              <a:t>Também estão incluídos cerca de R$ 118, 2 milhões de despesas efetivamente incorridas mas não empenhadas.</a:t>
            </a:r>
            <a:endParaRPr lang="pt-BR" sz="1600" b="0" i="0" u="none" strike="noStrike" kern="12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Elipse 3"/>
          <p:cNvSpPr/>
          <p:nvPr/>
        </p:nvSpPr>
        <p:spPr>
          <a:xfrm>
            <a:off x="7032567" y="3823567"/>
            <a:ext cx="1795549" cy="76240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364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0213023" y="306706"/>
            <a:ext cx="1463040" cy="770254"/>
          </a:xfrm>
        </p:spPr>
        <p:txBody>
          <a:bodyPr>
            <a:normAutofit/>
          </a:bodyPr>
          <a:lstStyle/>
          <a:p>
            <a:r>
              <a:rPr lang="pt-BR" dirty="0" smtClean="0"/>
              <a:t>Regime de Recuperação Fiscal</a:t>
            </a:r>
            <a:endParaRPr lang="pt-BR" dirty="0"/>
          </a:p>
        </p:txBody>
      </p:sp>
      <p:sp>
        <p:nvSpPr>
          <p:cNvPr id="6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290796" y="330057"/>
            <a:ext cx="9401844" cy="418479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0"/>
              </a:spcBef>
            </a:pPr>
            <a:r>
              <a:rPr lang="pt-BR" sz="3600" b="0" dirty="0" smtClean="0">
                <a:solidFill>
                  <a:srgbClr val="C00000"/>
                </a:solidFill>
              </a:rPr>
              <a:t>Requisito: Pessoal e Dívida</a:t>
            </a:r>
            <a:endParaRPr lang="pt-BR" sz="3600" b="0" dirty="0">
              <a:solidFill>
                <a:srgbClr val="C0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733159" y="2355333"/>
            <a:ext cx="46802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pt-BR" sz="4000" b="0" i="0" u="none" strike="noStrike" kern="1200" dirty="0" smtClean="0">
                <a:solidFill>
                  <a:schemeClr val="tx1"/>
                </a:solidFill>
                <a:effectLst/>
              </a:rPr>
              <a:t>Parecer STN:</a:t>
            </a:r>
          </a:p>
          <a:p>
            <a:pPr rtl="0"/>
            <a:r>
              <a:rPr lang="pt-BR" sz="4000" b="1" dirty="0" smtClean="0">
                <a:solidFill>
                  <a:srgbClr val="C00000"/>
                </a:solidFill>
              </a:rPr>
              <a:t>57,98% </a:t>
            </a:r>
            <a:r>
              <a:rPr lang="pt-BR" sz="4000" dirty="0" smtClean="0"/>
              <a:t>RCL</a:t>
            </a:r>
            <a:endParaRPr lang="pt-BR" sz="4000" b="0" i="0" u="none" strike="noStrike" kern="1200" dirty="0" smtClean="0">
              <a:solidFill>
                <a:schemeClr val="tx1"/>
              </a:solidFill>
              <a:effectLst/>
            </a:endParaRPr>
          </a:p>
        </p:txBody>
      </p:sp>
      <p:pic>
        <p:nvPicPr>
          <p:cNvPr id="9" name="Picture 574"/>
          <p:cNvPicPr/>
          <p:nvPr/>
        </p:nvPicPr>
        <p:blipFill>
          <a:blip r:embed="rId2"/>
          <a:stretch>
            <a:fillRect/>
          </a:stretch>
        </p:blipFill>
        <p:spPr>
          <a:xfrm>
            <a:off x="1135408" y="1053350"/>
            <a:ext cx="4717415" cy="486029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670502" y="4129309"/>
            <a:ext cx="4680216" cy="10772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rtl="0"/>
            <a:r>
              <a:rPr lang="pt-BR" sz="1600" dirty="0" smtClean="0"/>
              <a:t>No RGF, não estão incluídos os gastos com pensões, assistência médica, auxílio-transporte, auxílio-creche, bolsa de estudos, auxílio-funeral, abono de permanência e IRRF servidores.</a:t>
            </a:r>
            <a:endParaRPr lang="pt-BR" sz="1600" b="0" i="0" u="none" strike="noStrike" kern="1200" dirty="0" smtClean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7081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0213023" y="306706"/>
            <a:ext cx="1463040" cy="770254"/>
          </a:xfrm>
        </p:spPr>
        <p:txBody>
          <a:bodyPr>
            <a:normAutofit/>
          </a:bodyPr>
          <a:lstStyle/>
          <a:p>
            <a:r>
              <a:rPr lang="pt-BR" dirty="0" smtClean="0"/>
              <a:t>Regime de Recuperação Fiscal</a:t>
            </a:r>
            <a:endParaRPr lang="pt-BR" dirty="0"/>
          </a:p>
        </p:txBody>
      </p:sp>
      <p:sp>
        <p:nvSpPr>
          <p:cNvPr id="6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290796" y="330057"/>
            <a:ext cx="9401844" cy="418479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0"/>
              </a:spcBef>
            </a:pPr>
            <a:r>
              <a:rPr lang="pt-BR" sz="3600" b="0" dirty="0" smtClean="0">
                <a:solidFill>
                  <a:srgbClr val="C00000"/>
                </a:solidFill>
              </a:rPr>
              <a:t>Requisito: Pessoal e Dívida</a:t>
            </a:r>
            <a:endParaRPr lang="pt-BR" sz="3600" b="0" dirty="0">
              <a:solidFill>
                <a:srgbClr val="C0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02706" y="1076960"/>
            <a:ext cx="10411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pt-BR" sz="4000" dirty="0" smtClean="0"/>
              <a:t>Excluindo-se a receita da Cessão da Folha:</a:t>
            </a:r>
            <a:endParaRPr lang="pt-BR" sz="4000" b="0" i="0" u="none" strike="noStrike" kern="1200" dirty="0" smtClean="0">
              <a:effectLst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185146"/>
              </p:ext>
            </p:extLst>
          </p:nvPr>
        </p:nvGraphicFramePr>
        <p:xfrm>
          <a:off x="402706" y="2013212"/>
          <a:ext cx="7918335" cy="32613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017378">
                  <a:extLst>
                    <a:ext uri="{9D8B030D-6E8A-4147-A177-3AD203B41FA5}">
                      <a16:colId xmlns:a16="http://schemas.microsoft.com/office/drawing/2014/main" xmlns="" val="3425600710"/>
                    </a:ext>
                  </a:extLst>
                </a:gridCol>
                <a:gridCol w="2900957">
                  <a:extLst>
                    <a:ext uri="{9D8B030D-6E8A-4147-A177-3AD203B41FA5}">
                      <a16:colId xmlns:a16="http://schemas.microsoft.com/office/drawing/2014/main" xmlns="" val="2126827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2200" b="0" dirty="0" smtClean="0"/>
                        <a:t>Pessoal (</a:t>
                      </a:r>
                      <a:r>
                        <a:rPr lang="pt-BR" sz="2200" b="0" dirty="0" err="1" smtClean="0"/>
                        <a:t>cfe</a:t>
                      </a:r>
                      <a:r>
                        <a:rPr lang="pt-BR" sz="2200" b="0" dirty="0" smtClean="0"/>
                        <a:t> art. 18 da LRF)</a:t>
                      </a:r>
                      <a:endParaRPr lang="pt-BR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b="0" dirty="0" smtClean="0">
                          <a:solidFill>
                            <a:schemeClr val="tx1"/>
                          </a:solidFill>
                        </a:rPr>
                        <a:t>R$ 22.577.942.269</a:t>
                      </a:r>
                      <a:endParaRPr lang="pt-B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424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dirty="0" smtClean="0"/>
                        <a:t>Dívida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dirty="0" smtClean="0"/>
                        <a:t>R$ 1.744.010.288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06860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b="1" dirty="0" smtClean="0"/>
                        <a:t>Pessoal</a:t>
                      </a:r>
                      <a:r>
                        <a:rPr lang="pt-BR" sz="2200" b="1" baseline="0" dirty="0" smtClean="0"/>
                        <a:t> + Dívida</a:t>
                      </a:r>
                      <a:endParaRPr lang="pt-BR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b="1" dirty="0" smtClean="0"/>
                        <a:t>R$ 24.321.952.557</a:t>
                      </a:r>
                      <a:endParaRPr lang="pt-BR" sz="2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4725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dirty="0" smtClean="0"/>
                        <a:t>RCL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dirty="0" smtClean="0"/>
                        <a:t>R$ 34.654.897.410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7623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dirty="0" smtClean="0"/>
                        <a:t>(-) Cessão Direito</a:t>
                      </a:r>
                      <a:r>
                        <a:rPr lang="pt-BR" sz="2200" baseline="0" dirty="0" smtClean="0"/>
                        <a:t>s Folha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dirty="0" smtClean="0"/>
                        <a:t>R$ 1.280.664.789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4460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b="1" dirty="0" smtClean="0"/>
                        <a:t>RCL Ajustada</a:t>
                      </a:r>
                      <a:endParaRPr lang="pt-BR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b="1" dirty="0" smtClean="0"/>
                        <a:t>R$ 33.374.232.621</a:t>
                      </a:r>
                      <a:endParaRPr lang="pt-BR" sz="2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37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b="0" dirty="0" smtClean="0">
                          <a:solidFill>
                            <a:schemeClr val="tx1"/>
                          </a:solidFill>
                        </a:rPr>
                        <a:t>Comprometimento</a:t>
                      </a:r>
                      <a:endParaRPr lang="pt-BR" sz="2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4000" b="1" dirty="0" smtClean="0">
                          <a:solidFill>
                            <a:srgbClr val="C00000"/>
                          </a:solidFill>
                        </a:rPr>
                        <a:t>73%</a:t>
                      </a:r>
                      <a:endParaRPr lang="pt-BR" sz="4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23362520"/>
                  </a:ext>
                </a:extLst>
              </a:tr>
            </a:tbl>
          </a:graphicData>
        </a:graphic>
      </p:graphicFrame>
      <p:sp>
        <p:nvSpPr>
          <p:cNvPr id="7" name="Elipse 6"/>
          <p:cNvSpPr/>
          <p:nvPr/>
        </p:nvSpPr>
        <p:spPr>
          <a:xfrm>
            <a:off x="6783185" y="4695048"/>
            <a:ext cx="1795549" cy="76240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067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0213023" y="306706"/>
            <a:ext cx="1463040" cy="770254"/>
          </a:xfrm>
        </p:spPr>
        <p:txBody>
          <a:bodyPr>
            <a:normAutofit/>
          </a:bodyPr>
          <a:lstStyle/>
          <a:p>
            <a:r>
              <a:rPr lang="pt-BR" dirty="0" smtClean="0"/>
              <a:t>Regime de Recuperação Fiscal</a:t>
            </a:r>
            <a:endParaRPr lang="pt-BR" dirty="0"/>
          </a:p>
        </p:txBody>
      </p:sp>
      <p:sp>
        <p:nvSpPr>
          <p:cNvPr id="6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290796" y="330057"/>
            <a:ext cx="9401844" cy="418479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0"/>
              </a:spcBef>
            </a:pPr>
            <a:r>
              <a:rPr lang="pt-BR" sz="3600" b="0" dirty="0" smtClean="0">
                <a:solidFill>
                  <a:srgbClr val="C00000"/>
                </a:solidFill>
              </a:rPr>
              <a:t>Requisito: Pessoal e Dívida</a:t>
            </a:r>
            <a:endParaRPr lang="pt-BR" sz="3600" b="0" dirty="0">
              <a:solidFill>
                <a:srgbClr val="C0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49232" y="1076960"/>
            <a:ext cx="117892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pt-BR" sz="3000" dirty="0" smtClean="0"/>
              <a:t>Incluindo-se as despesas com dívida suspensas pela Liminar STF e Acordo Federativo</a:t>
            </a:r>
            <a:endParaRPr lang="pt-BR" sz="3000" b="0" i="0" u="none" strike="noStrike" kern="1200" dirty="0" smtClean="0">
              <a:effectLst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723062"/>
              </p:ext>
            </p:extLst>
          </p:nvPr>
        </p:nvGraphicFramePr>
        <p:xfrm>
          <a:off x="485833" y="2254281"/>
          <a:ext cx="7918335" cy="32613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017378">
                  <a:extLst>
                    <a:ext uri="{9D8B030D-6E8A-4147-A177-3AD203B41FA5}">
                      <a16:colId xmlns:a16="http://schemas.microsoft.com/office/drawing/2014/main" xmlns="" val="3425600710"/>
                    </a:ext>
                  </a:extLst>
                </a:gridCol>
                <a:gridCol w="2900957">
                  <a:extLst>
                    <a:ext uri="{9D8B030D-6E8A-4147-A177-3AD203B41FA5}">
                      <a16:colId xmlns:a16="http://schemas.microsoft.com/office/drawing/2014/main" xmlns="" val="2126827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2200" b="1" dirty="0" smtClean="0"/>
                        <a:t>Pessoal (</a:t>
                      </a:r>
                      <a:r>
                        <a:rPr lang="pt-BR" sz="2200" b="1" dirty="0" err="1" smtClean="0"/>
                        <a:t>cfe</a:t>
                      </a:r>
                      <a:r>
                        <a:rPr lang="pt-BR" sz="2200" b="1" dirty="0" smtClean="0"/>
                        <a:t> art. 18 da LRF)</a:t>
                      </a:r>
                      <a:endParaRPr lang="pt-BR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b="1" dirty="0" smtClean="0">
                          <a:solidFill>
                            <a:schemeClr val="tx1"/>
                          </a:solidFill>
                        </a:rPr>
                        <a:t>R$ 22.577.942.269</a:t>
                      </a:r>
                      <a:endParaRPr lang="pt-BR" sz="2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424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dirty="0" smtClean="0"/>
                        <a:t>Dívida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dirty="0" smtClean="0"/>
                        <a:t>R$ 1.744.010.288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06860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b="0" dirty="0" smtClean="0"/>
                        <a:t>(+) Valores</a:t>
                      </a:r>
                      <a:r>
                        <a:rPr lang="pt-BR" sz="2200" b="0" baseline="0" dirty="0" smtClean="0"/>
                        <a:t> não pagos por Acordo/Liminar</a:t>
                      </a:r>
                      <a:endParaRPr lang="pt-BR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b="0" dirty="0" smtClean="0"/>
                        <a:t>R$ 2.072.573.952</a:t>
                      </a:r>
                      <a:endParaRPr lang="pt-BR" sz="2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4725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b="1" dirty="0" smtClean="0"/>
                        <a:t>Dívida Ajustada</a:t>
                      </a:r>
                      <a:endParaRPr lang="pt-BR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b="1" dirty="0" smtClean="0"/>
                        <a:t>R$ 3.816.584.239</a:t>
                      </a:r>
                      <a:endParaRPr lang="pt-BR" sz="2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7623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b="1" dirty="0" smtClean="0"/>
                        <a:t>Pessoal + Dívida</a:t>
                      </a:r>
                      <a:endParaRPr lang="pt-BR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b="1" dirty="0" smtClean="0"/>
                        <a:t>R$ 26.394.526.508</a:t>
                      </a:r>
                      <a:endParaRPr lang="pt-BR" sz="2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4460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b="1" dirty="0" smtClean="0"/>
                        <a:t>RCL Ajustada</a:t>
                      </a:r>
                      <a:endParaRPr lang="pt-BR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b="1" dirty="0" smtClean="0"/>
                        <a:t>R$ 33.374.232.621</a:t>
                      </a:r>
                      <a:endParaRPr lang="pt-BR" sz="2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37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b="0" dirty="0" smtClean="0">
                          <a:solidFill>
                            <a:schemeClr val="tx1"/>
                          </a:solidFill>
                        </a:rPr>
                        <a:t>Comprometimento</a:t>
                      </a:r>
                      <a:endParaRPr lang="pt-BR" sz="2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4000" b="1" dirty="0" smtClean="0">
                          <a:solidFill>
                            <a:srgbClr val="C00000"/>
                          </a:solidFill>
                        </a:rPr>
                        <a:t>79%</a:t>
                      </a:r>
                      <a:endParaRPr lang="pt-BR" sz="4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23362520"/>
                  </a:ext>
                </a:extLst>
              </a:tr>
            </a:tbl>
          </a:graphicData>
        </a:graphic>
      </p:graphicFrame>
      <p:sp>
        <p:nvSpPr>
          <p:cNvPr id="7" name="Elipse 6"/>
          <p:cNvSpPr/>
          <p:nvPr/>
        </p:nvSpPr>
        <p:spPr>
          <a:xfrm>
            <a:off x="6858000" y="4836685"/>
            <a:ext cx="1795549" cy="76240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475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ar Design">
  <a:themeElements>
    <a:clrScheme name="govern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rtl="0">
          <a:defRPr sz="1800" b="0" i="0" u="none" strike="noStrike" kern="1200" dirty="0" smtClean="0">
            <a:solidFill>
              <a:schemeClr val="tx1"/>
            </a:solidFill>
            <a:effectLst/>
            <a:latin typeface="+mn-l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9972</TotalTime>
  <Words>390</Words>
  <Application>Microsoft Office PowerPoint</Application>
  <PresentationFormat>Widescreen</PresentationFormat>
  <Paragraphs>72</Paragraphs>
  <Slides>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Arial</vt:lpstr>
      <vt:lpstr>Calibri</vt:lpstr>
      <vt:lpstr>Gotham</vt:lpstr>
      <vt:lpstr>Gotham Book</vt:lpstr>
      <vt:lpstr>Gotham Medium</vt:lpstr>
      <vt:lpstr>Personalizar Design</vt:lpstr>
      <vt:lpstr>REGIME DE RECUPERAÇÃO FISCAL ESTADO DO RIO GRANDE DO SUL</vt:lpstr>
      <vt:lpstr>Regime de Recuperação Fiscal</vt:lpstr>
      <vt:lpstr>Regime de Recuperação Fiscal</vt:lpstr>
      <vt:lpstr>Regime de Recuperação Fiscal</vt:lpstr>
      <vt:lpstr>Regime de Recuperação Fiscal</vt:lpstr>
      <vt:lpstr>Regime de Recuperação Fiscal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Taina Hagemann</dc:creator>
  <cp:lastModifiedBy>Aldemir Lauri Kerschner</cp:lastModifiedBy>
  <cp:revision>1917</cp:revision>
  <cp:lastPrinted>2017-03-17T21:17:02Z</cp:lastPrinted>
  <dcterms:created xsi:type="dcterms:W3CDTF">2016-11-12T12:07:19Z</dcterms:created>
  <dcterms:modified xsi:type="dcterms:W3CDTF">2017-11-23T19:25:53Z</dcterms:modified>
</cp:coreProperties>
</file>